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03" r:id="rId3"/>
    <p:sldId id="424" r:id="rId4"/>
    <p:sldId id="444" r:id="rId5"/>
    <p:sldId id="445" r:id="rId6"/>
    <p:sldId id="409" r:id="rId7"/>
    <p:sldId id="447" r:id="rId8"/>
    <p:sldId id="335" r:id="rId9"/>
    <p:sldId id="405" r:id="rId10"/>
    <p:sldId id="363" r:id="rId11"/>
    <p:sldId id="342" r:id="rId12"/>
    <p:sldId id="391" r:id="rId13"/>
    <p:sldId id="448" r:id="rId14"/>
    <p:sldId id="344" r:id="rId15"/>
    <p:sldId id="345" r:id="rId16"/>
    <p:sldId id="451" r:id="rId17"/>
    <p:sldId id="449" r:id="rId18"/>
    <p:sldId id="392" r:id="rId19"/>
    <p:sldId id="452" r:id="rId20"/>
    <p:sldId id="411" r:id="rId21"/>
    <p:sldId id="450" r:id="rId22"/>
    <p:sldId id="413" r:id="rId23"/>
    <p:sldId id="258" r:id="rId24"/>
    <p:sldId id="415" r:id="rId25"/>
    <p:sldId id="417" r:id="rId26"/>
    <p:sldId id="422" r:id="rId27"/>
    <p:sldId id="423" r:id="rId28"/>
    <p:sldId id="425" r:id="rId29"/>
    <p:sldId id="426" r:id="rId30"/>
    <p:sldId id="427" r:id="rId31"/>
    <p:sldId id="428" r:id="rId32"/>
    <p:sldId id="429" r:id="rId33"/>
    <p:sldId id="430" r:id="rId34"/>
    <p:sldId id="431" r:id="rId35"/>
    <p:sldId id="433" r:id="rId36"/>
    <p:sldId id="434" r:id="rId37"/>
    <p:sldId id="454" r:id="rId38"/>
    <p:sldId id="460" r:id="rId39"/>
    <p:sldId id="461" r:id="rId40"/>
    <p:sldId id="462" r:id="rId41"/>
    <p:sldId id="463" r:id="rId42"/>
    <p:sldId id="464" r:id="rId43"/>
    <p:sldId id="465" r:id="rId44"/>
    <p:sldId id="442"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p:restoredTop sz="77963"/>
  </p:normalViewPr>
  <p:slideViewPr>
    <p:cSldViewPr snapToGrid="0" snapToObjects="1">
      <p:cViewPr varScale="1">
        <p:scale>
          <a:sx n="100" d="100"/>
          <a:sy n="100" d="100"/>
        </p:scale>
        <p:origin x="1552" y="176"/>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session 3 – Visualization. I’m Stephan Kadauke from the Children’s Hospital of Philadelphia.</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err="1"/>
              <a:t>covid_testing</a:t>
            </a:r>
            <a:r>
              <a:rPr lang="en-US" i="0" baseline="0" dirty="0"/>
              <a:t> data</a:t>
            </a:r>
          </a:p>
          <a:p>
            <a:pPr marL="171450" indent="-171450">
              <a:buFont typeface="Arial" charset="0"/>
              <a:buChar char="•"/>
            </a:pPr>
            <a:r>
              <a:rPr lang="en-US" i="0" baseline="0" dirty="0"/>
              <a:t>We specify the type of plot,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that the y axis should be the count of rows in the table. </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inside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I’ll talk about shortly.</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consolidate this into a more general template. Here’s a template for making </a:t>
            </a:r>
            <a:r>
              <a:rPr lang="en-US" i="1" dirty="0"/>
              <a:t>any</a:t>
            </a:r>
            <a:r>
              <a:rPr lang="en-US" i="0" dirty="0"/>
              <a:t> kind of graph with ggplot2. </a:t>
            </a:r>
            <a:endParaRPr lang="en-US" dirty="0"/>
          </a:p>
          <a:p>
            <a:endParaRPr lang="en-US" dirty="0"/>
          </a:p>
          <a:p>
            <a:r>
              <a:rPr lang="en-US" dirty="0"/>
              <a:t>You start with the code written in </a:t>
            </a:r>
            <a:r>
              <a:rPr lang="en-US" b="1" dirty="0"/>
              <a:t>black</a:t>
            </a:r>
            <a:r>
              <a:rPr lang="en-US" dirty="0"/>
              <a:t> – black is constant - and fill in the details written in </a:t>
            </a:r>
            <a:r>
              <a:rPr lang="en-US" b="1" dirty="0"/>
              <a:t>blue</a:t>
            </a:r>
            <a:r>
              <a:rPr lang="en-US" dirty="0"/>
              <a:t>.</a:t>
            </a:r>
          </a:p>
          <a:p>
            <a:endParaRPr lang="en-US" b="0" baseline="0" dirty="0"/>
          </a:p>
          <a:p>
            <a:r>
              <a:rPr lang="en-US" b="0" baseline="0" dirty="0"/>
              <a:t>Step 1. Specify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 and</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r>
              <a:rPr lang="en-US" dirty="0"/>
              <a:t>The opposite of “tidy” is often called “messy.” And often times a lot of the data analysis work is to convert “messy” data into “tidy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Fortunately for us, the </a:t>
            </a:r>
            <a:r>
              <a:rPr lang="en-US" dirty="0" err="1"/>
              <a:t>covid_testing</a:t>
            </a:r>
            <a:r>
              <a:rPr lang="en-US" dirty="0"/>
              <a:t>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2. Pick </a:t>
            </a:r>
            <a:r>
              <a:rPr lang="en-US" b="0" baseline="0" dirty="0"/>
              <a:t>a </a:t>
            </a:r>
            <a:r>
              <a:rPr lang="en-US" b="0" baseline="0" dirty="0" err="1"/>
              <a:t>geom</a:t>
            </a:r>
            <a:r>
              <a:rPr lang="en-US" b="0" baseline="0" dirty="0"/>
              <a:t> function &lt;- this is the type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in the Resources section of the course website is great to have on hand as you’re exploring your data with </a:t>
            </a:r>
            <a:r>
              <a:rPr lang="en-US" baseline="0" dirty="0" err="1"/>
              <a:t>ggplot</a:t>
            </a:r>
            <a:r>
              <a:rPr lang="en-US" baseline="0" dirty="0"/>
              <a:t>. It reviews the basic template for building any plot and also list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Fundamentals of Data Visualizations by Claus Wilke. This is a very readable and recent primer on data visualization and figure design, and it’s available for free at the address shown on the slide. No need to write it down, as it’s also listed in the Resources.</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393230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Step 3 is to write aesthetic mappings. This is where you tell </a:t>
            </a:r>
            <a:r>
              <a:rPr lang="en-US" b="0" baseline="0" dirty="0" err="1"/>
              <a:t>ggplot</a:t>
            </a:r>
            <a:r>
              <a:rPr lang="en-US" b="0" baseline="0" dirty="0"/>
              <a:t> how you want the columns of the data frame represented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a thing that we can perceive about a data element on a graphic, such as its position but also for example its color.</a:t>
            </a:r>
          </a:p>
          <a:p>
            <a:endParaRPr lang="en-US" dirty="0"/>
          </a:p>
          <a:p>
            <a:r>
              <a:rPr lang="en-US" dirty="0"/>
              <a:t>An </a:t>
            </a:r>
            <a:r>
              <a:rPr lang="en-US" b="1" dirty="0"/>
              <a:t>aesthetic mapping </a:t>
            </a:r>
            <a:r>
              <a:rPr lang="en-US" dirty="0"/>
              <a:t>is a specification of how the columns of a data frame should be represented as things we can perceive on the plot.</a:t>
            </a:r>
          </a:p>
          <a:p>
            <a:endParaRPr lang="en-US" dirty="0"/>
          </a:p>
          <a:p>
            <a:r>
              <a:rPr lang="en-US" dirty="0"/>
              <a:t>For example: consider this data frame with 3 columns: a, b, and c; and this 2D graph with an x and y axis.</a:t>
            </a:r>
          </a:p>
          <a:p>
            <a:endParaRPr lang="en-US" dirty="0"/>
          </a:p>
          <a:p>
            <a:pPr marL="171450" indent="-171450">
              <a:buFont typeface="Arial" panose="020B0604020202020204" pitchFamily="34" charset="0"/>
              <a:buChar char="•"/>
            </a:pPr>
            <a:r>
              <a:rPr lang="en-US" dirty="0"/>
              <a:t>The aesthetic mapping above defines that </a:t>
            </a:r>
            <a:r>
              <a:rPr lang="en-US" b="1" dirty="0"/>
              <a:t>x</a:t>
            </a:r>
            <a:r>
              <a:rPr lang="en-US" dirty="0"/>
              <a:t> axis value of each marking should be derived from the "</a:t>
            </a:r>
            <a:r>
              <a:rPr lang="en-US" b="1" dirty="0"/>
              <a:t>a</a:t>
            </a:r>
            <a:r>
              <a:rPr lang="en-US" dirty="0"/>
              <a:t>" column</a:t>
            </a:r>
          </a:p>
          <a:p>
            <a:pPr marL="171450" indent="-171450">
              <a:buFont typeface="Arial" panose="020B0604020202020204" pitchFamily="34" charset="0"/>
              <a:buChar char="•"/>
            </a:pPr>
            <a:r>
              <a:rPr lang="en-US" dirty="0"/>
              <a:t>The </a:t>
            </a:r>
            <a:r>
              <a:rPr lang="en-US" b="1" dirty="0"/>
              <a:t>y</a:t>
            </a:r>
            <a:r>
              <a:rPr lang="en-US" dirty="0"/>
              <a:t> axis value from the "</a:t>
            </a:r>
            <a:r>
              <a:rPr lang="en-US" b="1" dirty="0"/>
              <a:t>b</a:t>
            </a:r>
            <a:r>
              <a:rPr lang="en-US" dirty="0"/>
              <a:t>" column</a:t>
            </a:r>
          </a:p>
          <a:p>
            <a:pPr marL="171450" indent="-171450">
              <a:buFont typeface="Arial" panose="020B0604020202020204" pitchFamily="34" charset="0"/>
              <a:buChar char="•"/>
            </a:pPr>
            <a:r>
              <a:rPr lang="en-US" dirty="0"/>
              <a:t>And that the </a:t>
            </a:r>
            <a:r>
              <a:rPr lang="en-US" b="1" dirty="0"/>
              <a:t>color </a:t>
            </a:r>
            <a:r>
              <a:rPr lang="en-US" dirty="0"/>
              <a:t>should come from the "</a:t>
            </a:r>
            <a:r>
              <a:rPr lang="en-US" b="1" dirty="0"/>
              <a:t>c</a:t>
            </a:r>
            <a:r>
              <a:rPr lang="en-US" dirty="0"/>
              <a:t>" column. </a:t>
            </a:r>
          </a:p>
          <a:p>
            <a:pPr marL="171450" indent="-171450">
              <a:buFont typeface="Arial" panose="020B0604020202020204" pitchFamily="34" charset="0"/>
              <a:buChar char="•"/>
            </a:pPr>
            <a:r>
              <a:rPr lang="en-US" dirty="0"/>
              <a:t>As a result, you get the following graph, which visually encodes all the information from those 3 columns in the data frame. (R figures out a reasonable axis limits and a reasonable color scale automatically, but you can fine tune this.)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Aesthetics are a powerful and fundamental concept in the grammar of graphics so let’s do a Your Turn to explore this idea a little further.</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35732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block, we’ll dive deeper into one or the main generators of knowledge and understanding in data analysis: visualization.</a:t>
            </a:r>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78889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 Don’t include in PDF deck ***</a:t>
            </a:r>
          </a:p>
          <a:p>
            <a:endParaRPr lang="en-US" dirty="0"/>
          </a:p>
          <a:p>
            <a:r>
              <a:rPr lang="en-US" dirty="0"/>
              <a:t>So there’s actually a lot, and they depend on the kind of plot you’re making. For example, for a line graph you can define line width and line type, and for scatter plots you can define the shape of the dots. Picking the best aesthetics for your graph is as much an art as it is a science, and again I recommend Claus Wilke’s Fundamentals of Data Visualization for a great introduction to this topic.</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final template. To recap,</a:t>
            </a:r>
          </a:p>
          <a:p>
            <a:endParaRPr lang="en-US" b="0" baseline="0" dirty="0"/>
          </a:p>
          <a:p>
            <a:pPr marL="228600" indent="-228600">
              <a:buFont typeface="+mj-lt"/>
              <a:buAutoNum type="arabicPeriod"/>
            </a:pPr>
            <a:r>
              <a:rPr lang="en-US" b="0" baseline="0" dirty="0"/>
              <a:t>Choose a tidy data frame &lt;- this contains the data you want to plot</a:t>
            </a:r>
          </a:p>
          <a:p>
            <a:pPr marL="228600" indent="-228600">
              <a:buAutoNum type="arabicPeriod"/>
            </a:pPr>
            <a:r>
              <a:rPr lang="en-US" b="0" baseline="0" dirty="0"/>
              <a:t>Pick a </a:t>
            </a:r>
            <a:r>
              <a:rPr lang="en-US" b="0" baseline="0" dirty="0" err="1"/>
              <a:t>geom</a:t>
            </a:r>
            <a:r>
              <a:rPr lang="en-US" b="0" baseline="0" dirty="0"/>
              <a:t> function &lt;- this is the type of plot you want to create</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 </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adding ”fill = result”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pPr marL="171450" indent="-171450">
              <a:buFont typeface="Arial" panose="020B0604020202020204" pitchFamily="34" charset="0"/>
              <a:buChar char="•"/>
            </a:pPr>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setting vs mapping aesthetics:</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a frequency polygon.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a:t>
            </a:r>
            <a:r>
              <a:rPr lang="en-US" dirty="0" err="1"/>
              <a:t>covid_testing</a:t>
            </a:r>
            <a:r>
              <a:rPr lang="en-US" dirty="0"/>
              <a:t> data frame, and there are two </a:t>
            </a:r>
            <a:r>
              <a:rPr lang="en-US" dirty="0" err="1"/>
              <a:t>geoms</a:t>
            </a:r>
            <a:r>
              <a:rPr lang="en-US" dirty="0"/>
              <a:t>: the first is a histogram defined by </a:t>
            </a:r>
            <a:r>
              <a:rPr lang="en-US" dirty="0" err="1"/>
              <a:t>geom_histogram</a:t>
            </a:r>
            <a:r>
              <a:rPr lang="en-US" dirty="0"/>
              <a:t>. And the second is a frequency polygon defined by </a:t>
            </a:r>
            <a:r>
              <a:rPr lang="en-US" dirty="0" err="1"/>
              <a:t>geom_freqpoly</a:t>
            </a:r>
            <a:r>
              <a:rPr lang="en-US" dirty="0">
                <a:solidFill>
                  <a:srgbClr val="FF0000"/>
                </a:solidFill>
              </a:rPr>
              <a:t>. But look at the mappings. They are identical, and that seems like unnecessary repetition.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geom_histogram</a:t>
            </a:r>
            <a:r>
              <a:rPr lang="en-US" dirty="0">
                <a:solidFill>
                  <a:srgbClr val="FF0000"/>
                </a:solidFill>
              </a:rPr>
              <a:t> and </a:t>
            </a:r>
            <a:r>
              <a:rPr lang="en-US" dirty="0" err="1">
                <a:solidFill>
                  <a:srgbClr val="FF0000"/>
                </a:solidFill>
              </a:rPr>
              <a:t>geom_freqpoly</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What if you have an aesthetic set globally but want to override it for a single layer? That works as well. The local setting always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histogram and a frequency polygon, both with the same underlying data – so the data should be defined globally by writing data = </a:t>
            </a:r>
            <a:r>
              <a:rPr lang="en-US" i="0" dirty="0" err="1"/>
              <a:t>covid_testing</a:t>
            </a:r>
            <a:r>
              <a:rPr lang="en-US" i="0" dirty="0"/>
              <a:t>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now let’s look at the histogram. Here we want to map the </a:t>
            </a:r>
            <a:r>
              <a:rPr lang="en-US" b="1" i="0" dirty="0"/>
              <a:t>fill </a:t>
            </a:r>
            <a:r>
              <a:rPr lang="en-US" b="0" i="0" dirty="0"/>
              <a:t>aesthetic to the </a:t>
            </a:r>
            <a:r>
              <a:rPr lang="en-US" b="1" i="0" dirty="0"/>
              <a:t>result</a:t>
            </a:r>
            <a:r>
              <a:rPr lang="en-US" b="0" i="0" dirty="0"/>
              <a:t> value. Because that mapping only applies to the histogram and not to the frequency polygon, we make it local here, inside of the </a:t>
            </a:r>
            <a:r>
              <a:rPr lang="en-US" b="0" i="0" dirty="0" err="1"/>
              <a:t>geom_histogram</a:t>
            </a:r>
            <a:r>
              <a:rPr lang="en-US" b="0" i="0" dirty="0"/>
              <a:t> function.</a:t>
            </a:r>
          </a:p>
          <a:p>
            <a:pPr marL="171450" indent="-171450">
              <a:buFontTx/>
              <a:buChar char="-"/>
            </a:pPr>
            <a:r>
              <a:rPr lang="en-US" b="0" i="0" dirty="0"/>
              <a:t>Similarly, to make the frequency polygon line blue, we define the </a:t>
            </a:r>
            <a:r>
              <a:rPr lang="en-US" b="1" i="0" dirty="0"/>
              <a:t>color </a:t>
            </a:r>
            <a:r>
              <a:rPr lang="en-US" b="0" i="0" dirty="0"/>
              <a:t>aesthetic locally. Note that the </a:t>
            </a:r>
            <a:r>
              <a:rPr lang="en-US" b="1" i="0" dirty="0"/>
              <a:t>color</a:t>
            </a:r>
            <a:r>
              <a:rPr lang="en-US" b="0" i="0" dirty="0"/>
              <a:t> aesthetic here is not a mapping – it’s constant throughout the plot.</a:t>
            </a: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That means, breaking it into sub-plots by another variable, for example gender or location in the hospital.</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easily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because the pandemic hasn’t started yet and also the test may not yet be broadly available. And at some point the number of tests shoot up and remain at a high level. But this simple visualization tells you so much more than that general shape. You can see that by 30 days, the testing ramp-up settled. And it tells you a few things you might not have expected and that may make you want to look at particular aspects of the data – like, what’s going on with the humps starting around day 80? </a:t>
            </a:r>
          </a:p>
          <a:p>
            <a:endParaRPr lang="en-US" i="0" baseline="0" dirty="0"/>
          </a:p>
          <a:p>
            <a:r>
              <a:rPr lang="en-US" i="0" baseline="0" dirty="0"/>
              <a:t>None of this would be apparent from looking at a table with 15,000 rows.</a:t>
            </a:r>
          </a:p>
          <a:p>
            <a:endParaRPr lang="en-US" i="0" dirty="0"/>
          </a:p>
          <a:p>
            <a:r>
              <a:rPr lang="en-US" i="0" dirty="0"/>
              <a:t>The point of this exercise is that you might have some ideas about your data, but usually they are incomplete and often times they are wrong. Being able to visualize data </a:t>
            </a:r>
            <a:r>
              <a:rPr lang="en-US" b="1" i="0" dirty="0"/>
              <a:t>quickly </a:t>
            </a:r>
            <a:r>
              <a:rPr lang="en-US" i="0" dirty="0"/>
              <a:t>is critical for</a:t>
            </a:r>
            <a:r>
              <a:rPr lang="en-US" i="0" baseline="0" dirty="0"/>
              <a:t> understanding. </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E6A3669-D41F-2445-BE9B-C4DA3C38E69A}"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F85C-5A4B-D34C-97D6-24425319DBA8}"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9FA429-F9AD-DF49-BDB4-8A2A57DF7445}"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13586-4BB0-014D-8710-740062C6FD74}"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FEAC25-7A55-EF43-A21B-4CC34B8FC611}"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4C7DDB-0609-0043-BED5-6358FA21890F}"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4BDE91-1356-2440-B9D9-46A675FED685}"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27D77-1BF9-6645-9829-FB60EC2271C2}"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7635B3-D80F-E84B-ACF5-F2D57E7ADFDD}"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9FCBFB-9E1F-7F47-80EE-CA8D7CEAF237}"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B5A45-435A-B143-9729-43F0E05EA903}"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B1096-A70F-A94F-8ABC-53802E7AEE3A}"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047302-66DD-134C-B466-56C2FE60CA5C}"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93BD4B-9651-6844-8BEF-E6CAA427081A}"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59F2D3-3D4C-3049-8C44-7ABD49A8FF5B}"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13645F5-B614-944F-ACC3-8DEC1F00C955}" type="datetime1">
              <a:rPr lang="en-US" smtClean="0">
                <a:solidFill>
                  <a:prstClr val="black">
                    <a:lumMod val="95000"/>
                    <a:lumOff val="5000"/>
                  </a:prstClr>
                </a:solidFill>
              </a:rPr>
              <a:t>7/10/20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tiff"/><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serialmentor.com/dataviz"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5.tiff"/></Relationships>
</file>

<file path=ppt/slides/_rels/slide3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Stephan Kadauke</a:t>
            </a:r>
            <a:endParaRPr lang="en-US" sz="2000" b="1" dirty="0"/>
          </a:p>
          <a:p>
            <a:r>
              <a:rPr lang="en-US" sz="2400" dirty="0"/>
              <a:t>July 16, 2020</a:t>
            </a:r>
            <a:endParaRPr lang="en-US" sz="2800" dirty="0"/>
          </a:p>
        </p:txBody>
      </p:sp>
      <p:sp>
        <p:nvSpPr>
          <p:cNvPr id="4" name="Slide Number Placeholder 3">
            <a:extLst>
              <a:ext uri="{FF2B5EF4-FFF2-40B4-BE49-F238E27FC236}">
                <a16:creationId xmlns:a16="http://schemas.microsoft.com/office/drawing/2014/main" id="{0455A0FC-6C4C-1540-B0ED-53D3603DB3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dirty="0">
              <a:solidFill>
                <a:prstClr val="black">
                  <a:lumMod val="95000"/>
                  <a:lumOff val="5000"/>
                </a:prstClr>
              </a:solidFill>
            </a:endParaRP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2" name="Slide Number Placeholder 1">
            <a:extLst>
              <a:ext uri="{FF2B5EF4-FFF2-40B4-BE49-F238E27FC236}">
                <a16:creationId xmlns:a16="http://schemas.microsoft.com/office/drawing/2014/main" id="{DD775373-AB91-704F-9DEB-B6B56E6445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sp>
        <p:nvSpPr>
          <p:cNvPr id="10" name="Slide Number Placeholder 9">
            <a:extLst>
              <a:ext uri="{FF2B5EF4-FFF2-40B4-BE49-F238E27FC236}">
                <a16:creationId xmlns:a16="http://schemas.microsoft.com/office/drawing/2014/main" id="{51A0986D-B900-5241-AFBC-A9C83B24E4C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493811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4" name="Slide Number Placeholder 3">
            <a:extLst>
              <a:ext uri="{FF2B5EF4-FFF2-40B4-BE49-F238E27FC236}">
                <a16:creationId xmlns:a16="http://schemas.microsoft.com/office/drawing/2014/main" id="{0DFD9B60-80F5-3541-81B3-5039E73BE34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ular Callout 17">
            <a:extLst>
              <a:ext uri="{FF2B5EF4-FFF2-40B4-BE49-F238E27FC236}">
                <a16:creationId xmlns:a16="http://schemas.microsoft.com/office/drawing/2014/main" id="{8B8E6219-014F-F043-A43C-E41A7623D1E8}"/>
              </a:ext>
            </a:extLst>
          </p:cNvPr>
          <p:cNvSpPr/>
          <p:nvPr/>
        </p:nvSpPr>
        <p:spPr>
          <a:xfrm>
            <a:off x="4053784" y="1754688"/>
            <a:ext cx="2856879" cy="1246648"/>
          </a:xfrm>
          <a:prstGeom prst="wedgeRoundRectCallout">
            <a:avLst>
              <a:gd name="adj1" fmla="val -5093"/>
              <a:gd name="adj2" fmla="val 80410"/>
              <a:gd name="adj3" fmla="val 16667"/>
            </a:avLst>
          </a:prstGeom>
          <a:solidFill>
            <a:schemeClr val="bg1">
              <a:lumMod val="8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408516"/>
            <a:ext cx="2856879" cy="1938992"/>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7" name="Slide Number Placeholder 6">
            <a:extLst>
              <a:ext uri="{FF2B5EF4-FFF2-40B4-BE49-F238E27FC236}">
                <a16:creationId xmlns:a16="http://schemas.microsoft.com/office/drawing/2014/main" id="{C53F8829-6301-F549-9C6E-266C870EB28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3539362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
        <p:nvSpPr>
          <p:cNvPr id="10" name="Slide Number Placeholder 9">
            <a:extLst>
              <a:ext uri="{FF2B5EF4-FFF2-40B4-BE49-F238E27FC236}">
                <a16:creationId xmlns:a16="http://schemas.microsoft.com/office/drawing/2014/main" id="{296F05B3-7140-FC4D-8B2D-1A9C9E88C83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Tree>
    <p:extLst>
      <p:ext uri="{BB962C8B-B14F-4D97-AF65-F5344CB8AC3E}">
        <p14:creationId xmlns:p14="http://schemas.microsoft.com/office/powerpoint/2010/main" val="150984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3446" y="1161846"/>
            <a:ext cx="9985108" cy="7210714"/>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8EA84CD-2E82-674A-B74A-F3B2E1F5E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386556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https://serialmentor.com/dataviz</a:t>
            </a:r>
            <a:endParaRPr lang="en-US" sz="3600" dirty="0"/>
          </a:p>
        </p:txBody>
      </p:sp>
      <p:sp>
        <p:nvSpPr>
          <p:cNvPr id="2" name="Slide Number Placeholder 1">
            <a:extLst>
              <a:ext uri="{FF2B5EF4-FFF2-40B4-BE49-F238E27FC236}">
                <a16:creationId xmlns:a16="http://schemas.microsoft.com/office/drawing/2014/main" id="{3740A52B-942A-9942-B004-1EADE9E54E1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322850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7C6AF85-B786-9C4A-93B4-60BC0700AD2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17</a:t>
            </a:fld>
            <a:endParaRPr lang="en-US">
              <a:solidFill>
                <a:prstClr val="black">
                  <a:lumMod val="95000"/>
                  <a:lumOff val="5000"/>
                </a:prstClr>
              </a:solidFill>
            </a:endParaRPr>
          </a:p>
        </p:txBody>
      </p:sp>
    </p:spTree>
    <p:extLst>
      <p:ext uri="{BB962C8B-B14F-4D97-AF65-F5344CB8AC3E}">
        <p14:creationId xmlns:p14="http://schemas.microsoft.com/office/powerpoint/2010/main" val="363529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
        <p:nvSpPr>
          <p:cNvPr id="22" name="Slide Number Placeholder 21">
            <a:extLst>
              <a:ext uri="{FF2B5EF4-FFF2-40B4-BE49-F238E27FC236}">
                <a16:creationId xmlns:a16="http://schemas.microsoft.com/office/drawing/2014/main" id="{274743E2-B097-5947-9424-57A5C2CBE9E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83BD-F327-1A49-BABF-7E297D97B87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B4EF451-A5DB-9042-9F56-EABB30611A79}"/>
              </a:ext>
            </a:extLst>
          </p:cNvPr>
          <p:cNvSpPr>
            <a:spLocks noGrp="1"/>
          </p:cNvSpPr>
          <p:nvPr>
            <p:ph type="body" sz="quarter" idx="13"/>
          </p:nvPr>
        </p:nvSpPr>
        <p:spPr>
          <a:xfrm>
            <a:off x="1024128" y="4588042"/>
            <a:ext cx="9720072" cy="1684742"/>
          </a:xfrm>
        </p:spPr>
        <p:txBody>
          <a:bodyPr>
            <a:normAutofit fontScale="85000" lnSpcReduction="20000"/>
          </a:bodyPr>
          <a:lstStyle/>
          <a:p>
            <a:pPr algn="ctr"/>
            <a:r>
              <a:rPr lang="en-US" dirty="0"/>
              <a:t>In addition to x/y position and color, what other aesthetics can you think of? </a:t>
            </a:r>
          </a:p>
          <a:p>
            <a:pPr algn="ctr"/>
            <a:r>
              <a:rPr lang="en-US" dirty="0"/>
              <a:t>Type your answers in the chat!</a:t>
            </a:r>
          </a:p>
        </p:txBody>
      </p:sp>
      <p:grpSp>
        <p:nvGrpSpPr>
          <p:cNvPr id="6" name="Group 5">
            <a:extLst>
              <a:ext uri="{FF2B5EF4-FFF2-40B4-BE49-F238E27FC236}">
                <a16:creationId xmlns:a16="http://schemas.microsoft.com/office/drawing/2014/main" id="{21AE0F14-689F-D140-8A6B-58BBFE039AED}"/>
              </a:ext>
            </a:extLst>
          </p:cNvPr>
          <p:cNvGrpSpPr/>
          <p:nvPr/>
        </p:nvGrpSpPr>
        <p:grpSpPr>
          <a:xfrm>
            <a:off x="2960305" y="2084832"/>
            <a:ext cx="6271390" cy="2015206"/>
            <a:chOff x="1380698" y="1691644"/>
            <a:chExt cx="6271390" cy="2015206"/>
          </a:xfrm>
        </p:grpSpPr>
        <p:pic>
          <p:nvPicPr>
            <p:cNvPr id="4" name="Picture 3">
              <a:extLst>
                <a:ext uri="{FF2B5EF4-FFF2-40B4-BE49-F238E27FC236}">
                  <a16:creationId xmlns:a16="http://schemas.microsoft.com/office/drawing/2014/main" id="{CEB4CF4C-14BD-3B49-8B0D-47FF565042AA}"/>
                </a:ext>
              </a:extLst>
            </p:cNvPr>
            <p:cNvPicPr>
              <a:picLocks noChangeAspect="1"/>
            </p:cNvPicPr>
            <p:nvPr/>
          </p:nvPicPr>
          <p:blipFill rotWithShape="1">
            <a:blip r:embed="rId3"/>
            <a:srcRect r="66500" b="52477"/>
            <a:stretch/>
          </p:blipFill>
          <p:spPr>
            <a:xfrm>
              <a:off x="1380698" y="1691644"/>
              <a:ext cx="3159217" cy="2015206"/>
            </a:xfrm>
            <a:prstGeom prst="rect">
              <a:avLst/>
            </a:prstGeom>
          </p:spPr>
        </p:pic>
        <p:pic>
          <p:nvPicPr>
            <p:cNvPr id="5" name="Picture 4">
              <a:extLst>
                <a:ext uri="{FF2B5EF4-FFF2-40B4-BE49-F238E27FC236}">
                  <a16:creationId xmlns:a16="http://schemas.microsoft.com/office/drawing/2014/main" id="{CCED3FCF-7103-134E-97FC-B07D40266F4B}"/>
                </a:ext>
              </a:extLst>
            </p:cNvPr>
            <p:cNvPicPr>
              <a:picLocks noChangeAspect="1"/>
            </p:cNvPicPr>
            <p:nvPr/>
          </p:nvPicPr>
          <p:blipFill rotWithShape="1">
            <a:blip r:embed="rId3"/>
            <a:srcRect t="50000" r="66999" b="2477"/>
            <a:stretch/>
          </p:blipFill>
          <p:spPr>
            <a:xfrm>
              <a:off x="4539916" y="1691644"/>
              <a:ext cx="3112172" cy="2015206"/>
            </a:xfrm>
            <a:prstGeom prst="rect">
              <a:avLst/>
            </a:prstGeom>
          </p:spPr>
        </p:pic>
      </p:grpSp>
      <p:sp>
        <p:nvSpPr>
          <p:cNvPr id="7" name="Slide Number Placeholder 6">
            <a:extLst>
              <a:ext uri="{FF2B5EF4-FFF2-40B4-BE49-F238E27FC236}">
                <a16:creationId xmlns:a16="http://schemas.microsoft.com/office/drawing/2014/main" id="{0F80E858-C04A-DE4E-A6DF-1AD11C435C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19</a:t>
            </a:fld>
            <a:endParaRPr lang="en-US">
              <a:solidFill>
                <a:prstClr val="black">
                  <a:lumMod val="95000"/>
                  <a:lumOff val="5000"/>
                </a:prstClr>
              </a:solidFill>
            </a:endParaRPr>
          </a:p>
        </p:txBody>
      </p:sp>
    </p:spTree>
    <p:extLst>
      <p:ext uri="{BB962C8B-B14F-4D97-AF65-F5344CB8AC3E}">
        <p14:creationId xmlns:p14="http://schemas.microsoft.com/office/powerpoint/2010/main" val="101821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8219E18-A971-1A46-A901-4B19B43BCA29}"/>
              </a:ext>
            </a:extLst>
          </p:cNvPr>
          <p:cNvGraphicFramePr>
            <a:graphicFrameLocks noGrp="1"/>
          </p:cNvGraphicFramePr>
          <p:nvPr>
            <p:extLst>
              <p:ext uri="{D42A27DB-BD31-4B8C-83A1-F6EECF244321}">
                <p14:modId xmlns:p14="http://schemas.microsoft.com/office/powerpoint/2010/main" val="4040824469"/>
              </p:ext>
            </p:extLst>
          </p:nvPr>
        </p:nvGraphicFramePr>
        <p:xfrm>
          <a:off x="1116794" y="842453"/>
          <a:ext cx="10647115" cy="5584030"/>
        </p:xfrm>
        <a:graphic>
          <a:graphicData uri="http://schemas.openxmlformats.org/drawingml/2006/table">
            <a:tbl>
              <a:tblPr/>
              <a:tblGrid>
                <a:gridCol w="2129419">
                  <a:extLst>
                    <a:ext uri="{9D8B030D-6E8A-4147-A177-3AD203B41FA5}">
                      <a16:colId xmlns:a16="http://schemas.microsoft.com/office/drawing/2014/main" val="3165365227"/>
                    </a:ext>
                  </a:extLst>
                </a:gridCol>
                <a:gridCol w="4258848">
                  <a:extLst>
                    <a:ext uri="{9D8B030D-6E8A-4147-A177-3AD203B41FA5}">
                      <a16:colId xmlns:a16="http://schemas.microsoft.com/office/drawing/2014/main" val="3978612482"/>
                    </a:ext>
                  </a:extLst>
                </a:gridCol>
                <a:gridCol w="4258848">
                  <a:extLst>
                    <a:ext uri="{9D8B030D-6E8A-4147-A177-3AD203B41FA5}">
                      <a16:colId xmlns:a16="http://schemas.microsoft.com/office/drawing/2014/main" val="974137365"/>
                    </a:ext>
                  </a:extLst>
                </a:gridCol>
              </a:tblGrid>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July 16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Session</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400" b="1" i="0" u="none" strike="noStrike">
                          <a:solidFill>
                            <a:srgbClr val="0000FF"/>
                          </a:solidFill>
                          <a:effectLst/>
                          <a:latin typeface="Arial" panose="020B0604020202020204" pitchFamily="34" charset="0"/>
                        </a:rPr>
                        <a:t>Instructor</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827253">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- 1:30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1:30 pm - 2:15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Introduction to R and </a:t>
                      </a:r>
                      <a:r>
                        <a:rPr lang="en-US" sz="1400" b="0" i="0" u="none" strike="noStrike" kern="1200" dirty="0" err="1">
                          <a:solidFill>
                            <a:srgbClr val="212121"/>
                          </a:solidFill>
                          <a:effectLst/>
                          <a:latin typeface="Arial" panose="020B0604020202020204" pitchFamily="34" charset="0"/>
                          <a:ea typeface="+mn-ea"/>
                          <a:cs typeface="+mn-cs"/>
                        </a:rPr>
                        <a:t>RStudio</a:t>
                      </a:r>
                      <a:r>
                        <a:rPr lang="en-US" sz="1400" b="0" i="0" u="none" strike="noStrike" kern="1200" dirty="0">
                          <a:solidFill>
                            <a:srgbClr val="212121"/>
                          </a:solidFill>
                          <a:effectLst/>
                          <a:latin typeface="Arial" panose="020B0604020202020204" pitchFamily="34" charset="0"/>
                          <a:ea typeface="+mn-ea"/>
                          <a:cs typeface="+mn-cs"/>
                        </a:rPr>
                        <a:t>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2:30 pm - 3:15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Reproducible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Patrick Mathias</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3:30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Visualization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Stephan Kadauke</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594661">
                <a:tc>
                  <a:txBody>
                    <a:bodyPr/>
                    <a:lstStyle/>
                    <a:p>
                      <a:pPr rtl="0" fontAlgn="t">
                        <a:spcBef>
                          <a:spcPts val="0"/>
                        </a:spcBef>
                        <a:spcAft>
                          <a:spcPts val="1500"/>
                        </a:spcAft>
                      </a:pPr>
                      <a:r>
                        <a:rPr lang="en-US" sz="1400" b="0" i="0" u="none" strike="noStrike">
                          <a:solidFill>
                            <a:srgbClr val="000000"/>
                          </a:solidFill>
                          <a:effectLst/>
                          <a:latin typeface="Arial" panose="020B0604020202020204" pitchFamily="34" charset="0"/>
                        </a:rPr>
                        <a:t>July 17 2020</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400">
                          <a:effectLst/>
                        </a:rPr>
                      </a:b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1:00 pm - 2:30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Data Transformation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Amrom Obstfeld</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2:45 pm - 4:15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Statistical Analysis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Dan Herman</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594588">
                <a:tc>
                  <a:txBody>
                    <a:bodyPr/>
                    <a:lstStyle/>
                    <a:p>
                      <a:pPr rtl="0" fontAlgn="t">
                        <a:spcBef>
                          <a:spcPts val="0"/>
                        </a:spcBef>
                        <a:spcAft>
                          <a:spcPts val="1500"/>
                        </a:spcAft>
                      </a:pPr>
                      <a:r>
                        <a:rPr lang="en-US" sz="1400" b="0" i="0" u="none" strike="noStrike">
                          <a:solidFill>
                            <a:srgbClr val="212121"/>
                          </a:solidFill>
                          <a:effectLst/>
                          <a:latin typeface="Arial" panose="020B0604020202020204" pitchFamily="34" charset="0"/>
                        </a:rPr>
                        <a:t>4:30 pm - 5:00 pm</a:t>
                      </a:r>
                      <a:endParaRPr lang="en-US" sz="14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Advanced Reporting</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400" b="0" i="0" u="none" strike="noStrike" dirty="0">
                          <a:solidFill>
                            <a:srgbClr val="212121"/>
                          </a:solidFill>
                          <a:effectLst/>
                          <a:latin typeface="Arial" panose="020B0604020202020204" pitchFamily="34" charset="0"/>
                        </a:rPr>
                        <a:t>Patrick Mathias</a:t>
                      </a:r>
                      <a:endParaRPr lang="en-US" sz="14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Slide Number Placeholder 1">
            <a:extLst>
              <a:ext uri="{FF2B5EF4-FFF2-40B4-BE49-F238E27FC236}">
                <a16:creationId xmlns:a16="http://schemas.microsoft.com/office/drawing/2014/main" id="{56AD5395-FEF7-3545-9398-978AACD40F7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2581497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
        <p:nvSpPr>
          <p:cNvPr id="5" name="Slide Number Placeholder 4">
            <a:extLst>
              <a:ext uri="{FF2B5EF4-FFF2-40B4-BE49-F238E27FC236}">
                <a16:creationId xmlns:a16="http://schemas.microsoft.com/office/drawing/2014/main" id="{018DC69A-0B9C-0747-9E6D-041C931B4A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20</a:t>
            </a:fld>
            <a:endParaRPr lang="en-US">
              <a:solidFill>
                <a:prstClr val="black">
                  <a:lumMod val="95000"/>
                  <a:lumOff val="5000"/>
                </a:prstClr>
              </a:solidFill>
            </a:endParaRPr>
          </a:p>
        </p:txBody>
      </p:sp>
    </p:spTree>
    <p:extLst>
      <p:ext uri="{BB962C8B-B14F-4D97-AF65-F5344CB8AC3E}">
        <p14:creationId xmlns:p14="http://schemas.microsoft.com/office/powerpoint/2010/main" val="254429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
        <p:nvSpPr>
          <p:cNvPr id="16" name="Slide Number Placeholder 15">
            <a:extLst>
              <a:ext uri="{FF2B5EF4-FFF2-40B4-BE49-F238E27FC236}">
                <a16:creationId xmlns:a16="http://schemas.microsoft.com/office/drawing/2014/main" id="{1B4D12D7-A362-4649-A1D1-B4120F4BF1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21</a:t>
            </a:fld>
            <a:endParaRPr lang="en-US">
              <a:solidFill>
                <a:prstClr val="black">
                  <a:lumMod val="95000"/>
                  <a:lumOff val="5000"/>
                </a:prstClr>
              </a:solidFill>
            </a:endParaRPr>
          </a:p>
        </p:txBody>
      </p:sp>
    </p:spTree>
    <p:extLst>
      <p:ext uri="{BB962C8B-B14F-4D97-AF65-F5344CB8AC3E}">
        <p14:creationId xmlns:p14="http://schemas.microsoft.com/office/powerpoint/2010/main" val="279272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5.”</a:t>
            </a:r>
          </a:p>
        </p:txBody>
      </p:sp>
      <p:sp>
        <p:nvSpPr>
          <p:cNvPr id="4" name="Slide Number Placeholder 3">
            <a:extLst>
              <a:ext uri="{FF2B5EF4-FFF2-40B4-BE49-F238E27FC236}">
                <a16:creationId xmlns:a16="http://schemas.microsoft.com/office/drawing/2014/main" id="{EDDC4B15-E43E-1447-8545-A4138E13C6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22</a:t>
            </a:fld>
            <a:endParaRPr lang="en-US">
              <a:solidFill>
                <a:prstClr val="black">
                  <a:lumMod val="95000"/>
                  <a:lumOff val="5000"/>
                </a:prstClr>
              </a:solidFill>
            </a:endParaRPr>
          </a:p>
        </p:txBody>
      </p:sp>
    </p:spTree>
    <p:extLst>
      <p:ext uri="{BB962C8B-B14F-4D97-AF65-F5344CB8AC3E}">
        <p14:creationId xmlns:p14="http://schemas.microsoft.com/office/powerpoint/2010/main" val="249229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
        <p:nvSpPr>
          <p:cNvPr id="4" name="Slide Number Placeholder 3">
            <a:extLst>
              <a:ext uri="{FF2B5EF4-FFF2-40B4-BE49-F238E27FC236}">
                <a16:creationId xmlns:a16="http://schemas.microsoft.com/office/drawing/2014/main" id="{120EFDA2-DC28-7B42-9A35-594EED1ADA5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24</a:t>
            </a:fld>
            <a:endParaRPr lang="en-US">
              <a:solidFill>
                <a:prstClr val="black">
                  <a:lumMod val="95000"/>
                  <a:lumOff val="5000"/>
                </a:prstClr>
              </a:solidFill>
            </a:endParaRPr>
          </a:p>
        </p:txBody>
      </p:sp>
    </p:spTree>
    <p:extLst>
      <p:ext uri="{BB962C8B-B14F-4D97-AF65-F5344CB8AC3E}">
        <p14:creationId xmlns:p14="http://schemas.microsoft.com/office/powerpoint/2010/main" val="422163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B2CE3C2-688D-8043-A1F1-7B726EBDE6F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25</a:t>
            </a:fld>
            <a:endParaRPr lang="en-US">
              <a:solidFill>
                <a:prstClr val="black">
                  <a:lumMod val="95000"/>
                  <a:lumOff val="5000"/>
                </a:prstClr>
              </a:solidFill>
            </a:endParaRPr>
          </a:p>
        </p:txBody>
      </p: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5" name="Slide Number Placeholder 4">
            <a:extLst>
              <a:ext uri="{FF2B5EF4-FFF2-40B4-BE49-F238E27FC236}">
                <a16:creationId xmlns:a16="http://schemas.microsoft.com/office/drawing/2014/main" id="{E29F13A3-54C3-ED45-8923-5A73D42239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fill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 fill = result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FE780CA-7E5B-2549-99AF-BDEF1E82137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Tree>
    <p:extLst>
      <p:ext uri="{BB962C8B-B14F-4D97-AF65-F5344CB8AC3E}">
        <p14:creationId xmlns:p14="http://schemas.microsoft.com/office/powerpoint/2010/main" val="3990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4D26E659-CE58-3E4E-AB78-A9335DD4784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E5F05D58-00E6-604D-93CC-3AE5152B1C8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
        <p:nvSpPr>
          <p:cNvPr id="3" name="Slide Number Placeholder 2">
            <a:extLst>
              <a:ext uri="{FF2B5EF4-FFF2-40B4-BE49-F238E27FC236}">
                <a16:creationId xmlns:a16="http://schemas.microsoft.com/office/drawing/2014/main" id="{66685E7B-A672-1A4E-A998-48BF7263A41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30</a:t>
            </a:fld>
            <a:endParaRPr lang="en-US">
              <a:solidFill>
                <a:prstClr val="black">
                  <a:lumMod val="95000"/>
                  <a:lumOff val="5000"/>
                </a:prstClr>
              </a:solidFill>
            </a:endParaRP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
        <p:nvSpPr>
          <p:cNvPr id="6" name="Slide Number Placeholder 5">
            <a:extLst>
              <a:ext uri="{FF2B5EF4-FFF2-40B4-BE49-F238E27FC236}">
                <a16:creationId xmlns:a16="http://schemas.microsoft.com/office/drawing/2014/main" id="{A4F0D79B-8CAA-894E-B7FD-B73F4AB3F9F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31</a:t>
            </a:fld>
            <a:endParaRPr lang="en-US">
              <a:solidFill>
                <a:prstClr val="black">
                  <a:lumMod val="95000"/>
                  <a:lumOff val="5000"/>
                </a:prstClr>
              </a:solidFill>
            </a:endParaRPr>
          </a:p>
        </p:txBody>
      </p:sp>
    </p:spTree>
    <p:extLst>
      <p:ext uri="{BB962C8B-B14F-4D97-AF65-F5344CB8AC3E}">
        <p14:creationId xmlns:p14="http://schemas.microsoft.com/office/powerpoint/2010/main" val="406494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6.”</a:t>
            </a:r>
          </a:p>
        </p:txBody>
      </p:sp>
      <p:sp>
        <p:nvSpPr>
          <p:cNvPr id="4" name="Slide Number Placeholder 3">
            <a:extLst>
              <a:ext uri="{FF2B5EF4-FFF2-40B4-BE49-F238E27FC236}">
                <a16:creationId xmlns:a16="http://schemas.microsoft.com/office/drawing/2014/main" id="{1824F141-DB22-B242-80EF-7C1BFB11020D}"/>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Tree>
    <p:extLst>
      <p:ext uri="{BB962C8B-B14F-4D97-AF65-F5344CB8AC3E}">
        <p14:creationId xmlns:p14="http://schemas.microsoft.com/office/powerpoint/2010/main" val="37388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78EDD9A-7964-A145-AF1F-E2C58F85742B}"/>
              </a:ext>
            </a:extLst>
          </p:cNvPr>
          <p:cNvPicPr>
            <a:picLocks noChangeAspect="1"/>
          </p:cNvPicPr>
          <p:nvPr/>
        </p:nvPicPr>
        <p:blipFill>
          <a:blip r:embed="rId3"/>
          <a:stretch>
            <a:fillRect/>
          </a:stretch>
        </p:blipFill>
        <p:spPr>
          <a:xfrm>
            <a:off x="501074" y="282445"/>
            <a:ext cx="5783580" cy="3151632"/>
          </a:xfrm>
          <a:prstGeom prst="rect">
            <a:avLst/>
          </a:prstGeom>
        </p:spPr>
      </p:pic>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geom_histogram</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geom_freqpoly</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pan_day</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p>
          </p:txBody>
        </p:sp>
      </p:grpSp>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5387926" y="3886762"/>
            <a:ext cx="4578321"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5056909" y="1620982"/>
            <a:ext cx="2895601" cy="2768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3235980" y="6139945"/>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
        <p:nvSpPr>
          <p:cNvPr id="8" name="Slide Number Placeholder 7">
            <a:extLst>
              <a:ext uri="{FF2B5EF4-FFF2-40B4-BE49-F238E27FC236}">
                <a16:creationId xmlns:a16="http://schemas.microsoft.com/office/drawing/2014/main" id="{B61A24F7-3CE9-F64A-AF69-8A2EB4C1BF3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34</a:t>
            </a:fld>
            <a:endParaRPr lang="en-US">
              <a:solidFill>
                <a:prstClr val="black">
                  <a:lumMod val="95000"/>
                  <a:lumOff val="5000"/>
                </a:prstClr>
              </a:solidFill>
            </a:endParaRPr>
          </a:p>
        </p:txBody>
      </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a:t>
              </a:r>
              <a:r>
                <a:rPr lang="en-US" sz="1600" dirty="0" err="1">
                  <a:latin typeface="Monaco" pitchFamily="2" charset="77"/>
                  <a:ea typeface="Menlo" panose="020B0609030804020204" pitchFamily="49" charset="0"/>
                  <a:cs typeface="Menlo" panose="020B0609030804020204" pitchFamily="49" charset="0"/>
                </a:rPr>
                <a:t>covid_testing</a:t>
              </a:r>
              <a:r>
                <a:rPr lang="en-US" sz="1600" dirty="0">
                  <a:latin typeface="Monaco" pitchFamily="2" charset="77"/>
                  <a:ea typeface="Menlo" panose="020B0609030804020204" pitchFamily="49" charset="0"/>
                  <a:cs typeface="Menlo" panose="020B0609030804020204" pitchFamily="49" charset="0"/>
                </a:rPr>
                <a:t>,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pan_day</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geom_histogram</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(fill = result)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geom_freqpoly</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7" name="Picture 6">
            <a:extLst>
              <a:ext uri="{FF2B5EF4-FFF2-40B4-BE49-F238E27FC236}">
                <a16:creationId xmlns:a16="http://schemas.microsoft.com/office/drawing/2014/main" id="{045B7FC8-08B8-294B-9B4B-BCA534B8BB36}"/>
              </a:ext>
            </a:extLst>
          </p:cNvPr>
          <p:cNvPicPr>
            <a:picLocks noChangeAspect="1"/>
          </p:cNvPicPr>
          <p:nvPr/>
        </p:nvPicPr>
        <p:blipFill>
          <a:blip r:embed="rId4"/>
          <a:stretch>
            <a:fillRect/>
          </a:stretch>
        </p:blipFill>
        <p:spPr>
          <a:xfrm>
            <a:off x="2152650" y="1018274"/>
            <a:ext cx="7886700" cy="4297680"/>
          </a:xfrm>
          <a:prstGeom prst="rect">
            <a:avLst/>
          </a:prstGeom>
        </p:spPr>
      </p:pic>
      <p:sp>
        <p:nvSpPr>
          <p:cNvPr id="8" name="Slide Number Placeholder 7">
            <a:extLst>
              <a:ext uri="{FF2B5EF4-FFF2-40B4-BE49-F238E27FC236}">
                <a16:creationId xmlns:a16="http://schemas.microsoft.com/office/drawing/2014/main" id="{FC0916A3-0A24-7B41-B381-59EF9666E44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35</a:t>
            </a:fld>
            <a:endParaRPr lang="en-US">
              <a:solidFill>
                <a:prstClr val="black">
                  <a:lumMod val="95000"/>
                  <a:lumOff val="5000"/>
                </a:prstClr>
              </a:solidFill>
            </a:endParaRPr>
          </a:p>
        </p:txBody>
      </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sp>
        <p:nvSpPr>
          <p:cNvPr id="3" name="Slide Number Placeholder 2">
            <a:extLst>
              <a:ext uri="{FF2B5EF4-FFF2-40B4-BE49-F238E27FC236}">
                <a16:creationId xmlns:a16="http://schemas.microsoft.com/office/drawing/2014/main" id="{9807D6FD-02FF-B94D-987C-6F31254790D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3" name="Slide Number Placeholder 2">
            <a:extLst>
              <a:ext uri="{FF2B5EF4-FFF2-40B4-BE49-F238E27FC236}">
                <a16:creationId xmlns:a16="http://schemas.microsoft.com/office/drawing/2014/main" id="{A998210D-BB38-0544-BF57-1AC4837AAF8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38</a:t>
            </a:fld>
            <a:endParaRPr lang="en-US">
              <a:solidFill>
                <a:prstClr val="black">
                  <a:lumMod val="95000"/>
                  <a:lumOff val="5000"/>
                </a:prstClr>
              </a:solidFill>
            </a:endParaRPr>
          </a:p>
        </p:txBody>
      </p:sp>
    </p:spTree>
    <p:extLst>
      <p:ext uri="{BB962C8B-B14F-4D97-AF65-F5344CB8AC3E}">
        <p14:creationId xmlns:p14="http://schemas.microsoft.com/office/powerpoint/2010/main" val="1308455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
        <p:nvSpPr>
          <p:cNvPr id="4" name="Slide Number Placeholder 3">
            <a:extLst>
              <a:ext uri="{FF2B5EF4-FFF2-40B4-BE49-F238E27FC236}">
                <a16:creationId xmlns:a16="http://schemas.microsoft.com/office/drawing/2014/main" id="{4525FC9C-69F3-6B41-A46D-9A2B511D03D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39</a:t>
            </a:fld>
            <a:endParaRPr lang="en-US">
              <a:solidFill>
                <a:prstClr val="black">
                  <a:lumMod val="95000"/>
                  <a:lumOff val="5000"/>
                </a:prstClr>
              </a:solidFill>
            </a:endParaRPr>
          </a:p>
        </p:txBody>
      </p:sp>
    </p:spTree>
    <p:extLst>
      <p:ext uri="{BB962C8B-B14F-4D97-AF65-F5344CB8AC3E}">
        <p14:creationId xmlns:p14="http://schemas.microsoft.com/office/powerpoint/2010/main" val="27182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3900" dirty="0" err="1">
                <a:solidFill>
                  <a:schemeClr val="accent2"/>
                </a:solidFill>
                <a:latin typeface="Monaco" pitchFamily="2" charset="77"/>
              </a:rPr>
              <a:t>covid_testing</a:t>
            </a:r>
            <a:r>
              <a:rPr lang="en-US" dirty="0"/>
              <a:t> data frame. </a:t>
            </a:r>
          </a:p>
          <a:p>
            <a:pPr marL="0" indent="0">
              <a:buNone/>
            </a:pPr>
            <a:r>
              <a:rPr lang="en-US" dirty="0"/>
              <a:t>What do you think plot would look like in which: </a:t>
            </a:r>
          </a:p>
          <a:p>
            <a:pPr>
              <a:buFontTx/>
              <a:buChar char="-"/>
            </a:pPr>
            <a:r>
              <a:rPr lang="en-US" dirty="0"/>
              <a:t> the x-axis represents </a:t>
            </a:r>
            <a:r>
              <a:rPr lang="en-US" sz="3900" dirty="0" err="1">
                <a:solidFill>
                  <a:schemeClr val="accent2"/>
                </a:solidFill>
                <a:latin typeface="Monaco" pitchFamily="2" charset="77"/>
              </a:rPr>
              <a:t>pan_day</a:t>
            </a:r>
            <a:r>
              <a:rPr lang="en-US" dirty="0"/>
              <a:t> (day of the pandemic), and</a:t>
            </a:r>
          </a:p>
          <a:p>
            <a:pPr>
              <a:buFontTx/>
              <a:buChar char="-"/>
            </a:pPr>
            <a:r>
              <a:rPr lang="en-US" dirty="0"/>
              <a:t> the y-axis represents the number of tests that were performed on that day?</a:t>
            </a:r>
          </a:p>
          <a:p>
            <a:pPr marL="0" indent="0">
              <a:buNone/>
            </a:pPr>
            <a:endParaRPr lang="en-US" dirty="0"/>
          </a:p>
        </p:txBody>
      </p:sp>
      <p:sp>
        <p:nvSpPr>
          <p:cNvPr id="5" name="Slide Number Placeholder 4">
            <a:extLst>
              <a:ext uri="{FF2B5EF4-FFF2-40B4-BE49-F238E27FC236}">
                <a16:creationId xmlns:a16="http://schemas.microsoft.com/office/drawing/2014/main" id="{21BB21BE-B663-E84C-84D6-CF912DD36D9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
        <p:nvSpPr>
          <p:cNvPr id="3" name="Slide Number Placeholder 2">
            <a:extLst>
              <a:ext uri="{FF2B5EF4-FFF2-40B4-BE49-F238E27FC236}">
                <a16:creationId xmlns:a16="http://schemas.microsoft.com/office/drawing/2014/main" id="{1F826238-AD3A-274D-9A05-89D854BCAFE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40</a:t>
            </a:fld>
            <a:endParaRPr lang="en-US">
              <a:solidFill>
                <a:prstClr val="black">
                  <a:lumMod val="95000"/>
                  <a:lumOff val="5000"/>
                </a:prstClr>
              </a:solidFill>
            </a:endParaRPr>
          </a:p>
        </p:txBody>
      </p:sp>
    </p:spTree>
    <p:extLst>
      <p:ext uri="{BB962C8B-B14F-4D97-AF65-F5344CB8AC3E}">
        <p14:creationId xmlns:p14="http://schemas.microsoft.com/office/powerpoint/2010/main" val="276426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
        <p:nvSpPr>
          <p:cNvPr id="4" name="Slide Number Placeholder 3">
            <a:extLst>
              <a:ext uri="{FF2B5EF4-FFF2-40B4-BE49-F238E27FC236}">
                <a16:creationId xmlns:a16="http://schemas.microsoft.com/office/drawing/2014/main" id="{5E1AEB2B-F900-C64E-87F9-BED9D32B8BBB}"/>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spTree>
    <p:extLst>
      <p:ext uri="{BB962C8B-B14F-4D97-AF65-F5344CB8AC3E}">
        <p14:creationId xmlns:p14="http://schemas.microsoft.com/office/powerpoint/2010/main" val="4293770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
        <p:nvSpPr>
          <p:cNvPr id="3" name="Slide Number Placeholder 2">
            <a:extLst>
              <a:ext uri="{FF2B5EF4-FFF2-40B4-BE49-F238E27FC236}">
                <a16:creationId xmlns:a16="http://schemas.microsoft.com/office/drawing/2014/main" id="{09A38473-1DE5-5345-81A1-7B7C809F497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Tree>
    <p:extLst>
      <p:ext uri="{BB962C8B-B14F-4D97-AF65-F5344CB8AC3E}">
        <p14:creationId xmlns:p14="http://schemas.microsoft.com/office/powerpoint/2010/main" val="607301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
        <p:nvSpPr>
          <p:cNvPr id="4" name="Slide Number Placeholder 3">
            <a:extLst>
              <a:ext uri="{FF2B5EF4-FFF2-40B4-BE49-F238E27FC236}">
                <a16:creationId xmlns:a16="http://schemas.microsoft.com/office/drawing/2014/main" id="{F0C898B5-804A-5346-9E2A-12DDE0A2B61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Tree>
    <p:extLst>
      <p:ext uri="{BB962C8B-B14F-4D97-AF65-F5344CB8AC3E}">
        <p14:creationId xmlns:p14="http://schemas.microsoft.com/office/powerpoint/2010/main" val="2039278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33EBC7D-112C-D74A-92AA-4EC7FDEDF2E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44</a:t>
            </a:fld>
            <a:endParaRPr lang="en-US">
              <a:solidFill>
                <a:prstClr val="black">
                  <a:lumMod val="95000"/>
                  <a:lumOff val="5000"/>
                </a:prstClr>
              </a:solidFill>
            </a:endParaRPr>
          </a:p>
        </p:txBody>
      </p:sp>
    </p:spTree>
    <p:extLst>
      <p:ext uri="{BB962C8B-B14F-4D97-AF65-F5344CB8AC3E}">
        <p14:creationId xmlns:p14="http://schemas.microsoft.com/office/powerpoint/2010/main" val="4247552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template</a:t>
            </a:r>
          </a:p>
          <a:p>
            <a:pPr marL="514350" indent="-514350">
              <a:buAutoNum type="arabicPeriod"/>
            </a:pPr>
            <a:r>
              <a:rPr lang="en-US" sz="2800" dirty="0"/>
              <a:t>Define “aesthetic mapping”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dirty="0" err="1"/>
              <a:t>geom</a:t>
            </a:r>
            <a:r>
              <a:rPr lang="en-US" sz="2800" dirty="0"/>
              <a:t>” functions</a:t>
            </a:r>
          </a:p>
          <a:p>
            <a:pPr marL="514350" indent="-514350">
              <a:buAutoNum type="arabicPeriod"/>
            </a:pPr>
            <a:r>
              <a:rPr lang="en-US" sz="2800" dirty="0"/>
              <a:t>Explain how to add layers to a </a:t>
            </a:r>
            <a:r>
              <a:rPr lang="en-US" sz="2800" dirty="0" err="1"/>
              <a:t>ggplot</a:t>
            </a:r>
            <a:r>
              <a:rPr lang="en-US" sz="2800" dirty="0"/>
              <a:t> object to create complex and highly customized visualizations</a:t>
            </a:r>
          </a:p>
        </p:txBody>
      </p:sp>
      <p:sp>
        <p:nvSpPr>
          <p:cNvPr id="3" name="Slide Number Placeholder 2">
            <a:extLst>
              <a:ext uri="{FF2B5EF4-FFF2-40B4-BE49-F238E27FC236}">
                <a16:creationId xmlns:a16="http://schemas.microsoft.com/office/drawing/2014/main" id="{1FE14F94-56FD-4A41-9E59-3B424EAE10E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45</a:t>
            </a:fld>
            <a:endParaRPr lang="en-US">
              <a:solidFill>
                <a:prstClr val="black">
                  <a:lumMod val="95000"/>
                  <a:lumOff val="5000"/>
                </a:prstClr>
              </a:solidFill>
            </a:endParaRP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
        <p:nvSpPr>
          <p:cNvPr id="5" name="Slide Number Placeholder 4">
            <a:extLst>
              <a:ext uri="{FF2B5EF4-FFF2-40B4-BE49-F238E27FC236}">
                <a16:creationId xmlns:a16="http://schemas.microsoft.com/office/drawing/2014/main" id="{12E28123-1E5E-0040-9B9B-0C00B171702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7" name="Slide Number Placeholder 6">
            <a:extLst>
              <a:ext uri="{FF2B5EF4-FFF2-40B4-BE49-F238E27FC236}">
                <a16:creationId xmlns:a16="http://schemas.microsoft.com/office/drawing/2014/main" id="{7F587E0B-C358-E64B-A8F1-88F14E47F511}"/>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51660" y="295737"/>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
        <p:nvSpPr>
          <p:cNvPr id="11" name="TextBox 10">
            <a:extLst>
              <a:ext uri="{FF2B5EF4-FFF2-40B4-BE49-F238E27FC236}">
                <a16:creationId xmlns:a16="http://schemas.microsoft.com/office/drawing/2014/main" id="{60DE81FA-7876-3449-9AF2-6C2321DB9AB7}"/>
              </a:ext>
            </a:extLst>
          </p:cNvPr>
          <p:cNvSpPr txBox="1"/>
          <p:nvPr/>
        </p:nvSpPr>
        <p:spPr>
          <a:xfrm>
            <a:off x="1601376" y="734291"/>
            <a:ext cx="9384628" cy="3046988"/>
          </a:xfrm>
          <a:prstGeom prst="rect">
            <a:avLst/>
          </a:prstGeom>
          <a:noFill/>
        </p:spPr>
        <p:txBody>
          <a:bodyPr wrap="square" rtlCol="0">
            <a:spAutoFit/>
          </a:bodyPr>
          <a:lstStyle/>
          <a:p>
            <a:r>
              <a:rPr lang="en-US" sz="3200" dirty="0"/>
              <a:t>When you run this code, you will get what looks like an error but is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5" y="4238176"/>
            <a:ext cx="10360607" cy="347089"/>
          </a:xfrm>
          <a:prstGeom prst="rect">
            <a:avLst/>
          </a:prstGeom>
        </p:spPr>
      </p:pic>
      <p:sp>
        <p:nvSpPr>
          <p:cNvPr id="2" name="Slide Number Placeholder 1">
            <a:extLst>
              <a:ext uri="{FF2B5EF4-FFF2-40B4-BE49-F238E27FC236}">
                <a16:creationId xmlns:a16="http://schemas.microsoft.com/office/drawing/2014/main" id="{EDDA47E8-09BF-A84F-B0AA-DBBBE48254A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497281"/>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a:t>
              </a:r>
              <a:r>
                <a:rPr lang="en-US" sz="2000" dirty="0" err="1">
                  <a:solidFill>
                    <a:schemeClr val="accent2"/>
                  </a:solidFill>
                  <a:latin typeface="Monaco" pitchFamily="2" charset="77"/>
                  <a:ea typeface="Menlo" panose="020B0609030804020204" pitchFamily="49" charset="0"/>
                  <a:cs typeface="Menlo" panose="020B0609030804020204" pitchFamily="49" charset="0"/>
                </a:rPr>
                <a:t>covid_testing</a:t>
              </a:r>
              <a:r>
                <a:rPr lang="en-US" sz="2000" dirty="0">
                  <a:solidFill>
                    <a:schemeClr val="accent2"/>
                  </a:solidFill>
                  <a:latin typeface="Monaco" pitchFamily="2" charset="77"/>
                  <a:ea typeface="Menlo" panose="020B0609030804020204" pitchFamily="49" charset="0"/>
                  <a:cs typeface="Menlo" panose="020B0609030804020204" pitchFamily="49" charset="0"/>
                </a:rPr>
                <a:t>)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geom_histogram</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pan_day</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5" name="Picture 4">
            <a:extLst>
              <a:ext uri="{FF2B5EF4-FFF2-40B4-BE49-F238E27FC236}">
                <a16:creationId xmlns:a16="http://schemas.microsoft.com/office/drawing/2014/main" id="{C2D5855E-2267-6544-B884-2AE7B3E4A006}"/>
              </a:ext>
            </a:extLst>
          </p:cNvPr>
          <p:cNvPicPr>
            <a:picLocks noChangeAspect="1"/>
          </p:cNvPicPr>
          <p:nvPr/>
        </p:nvPicPr>
        <p:blipFill>
          <a:blip r:embed="rId3"/>
          <a:stretch>
            <a:fillRect/>
          </a:stretch>
        </p:blipFill>
        <p:spPr>
          <a:xfrm>
            <a:off x="1912190" y="698087"/>
            <a:ext cx="8763000" cy="4775200"/>
          </a:xfrm>
          <a:prstGeom prst="rect">
            <a:avLst/>
          </a:prstGeom>
        </p:spPr>
      </p:pic>
      <p:sp>
        <p:nvSpPr>
          <p:cNvPr id="2" name="Slide Number Placeholder 1">
            <a:extLst>
              <a:ext uri="{FF2B5EF4-FFF2-40B4-BE49-F238E27FC236}">
                <a16:creationId xmlns:a16="http://schemas.microsoft.com/office/drawing/2014/main" id="{770A825C-77A8-8147-A991-2683B79B1AB4}"/>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
        <p:nvSpPr>
          <p:cNvPr id="2" name="Slide Number Placeholder 1">
            <a:extLst>
              <a:ext uri="{FF2B5EF4-FFF2-40B4-BE49-F238E27FC236}">
                <a16:creationId xmlns:a16="http://schemas.microsoft.com/office/drawing/2014/main" id="{7883DD0A-2DEB-B349-9382-9517E23BCBB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10100</TotalTime>
  <Words>4345</Words>
  <Application>Microsoft Macintosh PowerPoint</Application>
  <PresentationFormat>Widescreen</PresentationFormat>
  <Paragraphs>483</Paragraphs>
  <Slides>45</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Monaco</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1. Pick a “Tidy” Data Frame</vt:lpstr>
      <vt:lpstr>To make any kind of graph:</vt:lpstr>
      <vt:lpstr>2. Choose a “Geom” Function</vt:lpstr>
      <vt:lpstr>PowerPoint Presentation</vt:lpstr>
      <vt:lpstr>PowerPoint Presentation</vt:lpstr>
      <vt:lpstr>To make any kind of graph:</vt:lpstr>
      <vt:lpstr>3. Write Aesthetic Mappings</vt:lpstr>
      <vt:lpstr>Your Turn 4</vt:lpstr>
      <vt:lpstr>Aesthetics</vt:lpstr>
      <vt:lpstr>To make any kind of graph:</vt:lpstr>
      <vt:lpstr>Your Turn 5</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6</vt:lpstr>
      <vt:lpstr>Global vs Local Settings</vt:lpstr>
      <vt:lpstr>PowerPoint Presentation</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Kadauke, Stephan</cp:lastModifiedBy>
  <cp:revision>504</cp:revision>
  <cp:lastPrinted>2020-07-07T16:31:56Z</cp:lastPrinted>
  <dcterms:created xsi:type="dcterms:W3CDTF">2018-02-26T19:02:44Z</dcterms:created>
  <dcterms:modified xsi:type="dcterms:W3CDTF">2020-07-10T17:42:06Z</dcterms:modified>
</cp:coreProperties>
</file>